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Bebas Neue"/>
      <p:regular r:id="rId33"/>
    </p:embeddedFont>
    <p:embeddedFont>
      <p:font typeface="Century Gothic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C28ECED-60F7-4814-A867-FA892A56E916}">
  <a:tblStyle styleId="{2C28ECED-60F7-4814-A867-FA892A56E9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BebasNeue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CenturyGothic-bold.fntdata"/><Relationship Id="rId12" Type="http://schemas.openxmlformats.org/officeDocument/2006/relationships/slide" Target="slides/slide6.xml"/><Relationship Id="rId34" Type="http://schemas.openxmlformats.org/officeDocument/2006/relationships/font" Target="fonts/CenturyGothic-regular.fntdata"/><Relationship Id="rId15" Type="http://schemas.openxmlformats.org/officeDocument/2006/relationships/slide" Target="slides/slide9.xml"/><Relationship Id="rId37" Type="http://schemas.openxmlformats.org/officeDocument/2006/relationships/font" Target="fonts/CenturyGothic-boldItalic.fntdata"/><Relationship Id="rId14" Type="http://schemas.openxmlformats.org/officeDocument/2006/relationships/slide" Target="slides/slide8.xml"/><Relationship Id="rId36" Type="http://schemas.openxmlformats.org/officeDocument/2006/relationships/font" Target="fonts/CenturyGothic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bad383e6b6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bad383e6b6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bad383e6b6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bad383e6b6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bad383e6b6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bad383e6b6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bad383e6b6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bad383e6b6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bad383e6b6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bad383e6b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bb33c55b8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bb33c55b8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bad383e6b6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bad383e6b6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bad383e6b6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bad383e6b6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bd587c970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bd587c970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bad383e6b6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bad383e6b6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bad383e6b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bad383e6b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bad383e6b6_1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bad383e6b6_1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bb33c55b8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bb33c55b8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bb33c55b8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bb33c55b8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bb33c55b8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bb33c55b8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bb33c55b84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bb33c55b8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bad383e6b6_1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bad383e6b6_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bb33c55b8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bb33c55b8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bad383e6b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bad383e6b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bad383e6b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bad383e6b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bad383e6b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bad383e6b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bad383e6b6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bad383e6b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bad383e6b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bad383e6b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bad383e6b6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bad383e6b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ad383e6b6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ad383e6b6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" name="Google Shape;20;p4"/>
          <p:cNvCxnSpPr>
            <a:stCxn id="17" idx="1"/>
          </p:cNvCxnSpPr>
          <p:nvPr/>
        </p:nvCxnSpPr>
        <p:spPr>
          <a:xfrm flipH="1" rot="10800000">
            <a:off x="311700" y="724775"/>
            <a:ext cx="68184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12.png"/><Relationship Id="rId7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Relationship Id="rId6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4.png"/><Relationship Id="rId4" Type="http://schemas.openxmlformats.org/officeDocument/2006/relationships/image" Target="../media/image2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4.png"/><Relationship Id="rId4" Type="http://schemas.openxmlformats.org/officeDocument/2006/relationships/image" Target="../media/image24.png"/><Relationship Id="rId5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29.png"/><Relationship Id="rId5" Type="http://schemas.openxmlformats.org/officeDocument/2006/relationships/image" Target="../media/image3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3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1" Type="http://schemas.openxmlformats.org/officeDocument/2006/relationships/hyperlink" Target="https://arxiv.org/html/2408.15857v1" TargetMode="External"/><Relationship Id="rId10" Type="http://schemas.openxmlformats.org/officeDocument/2006/relationships/hyperlink" Target="https://www.geeksforgeeks.org/deep-learning/optimization-rule-in-deep-neural-networks/" TargetMode="External"/><Relationship Id="rId13" Type="http://schemas.openxmlformats.org/officeDocument/2006/relationships/image" Target="../media/image2.png"/><Relationship Id="rId12" Type="http://schemas.openxmlformats.org/officeDocument/2006/relationships/hyperlink" Target="https://www.geeksforgeeks.org/computer-vision/feature-pyramid-network-fpn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Relationship Id="rId4" Type="http://schemas.openxmlformats.org/officeDocument/2006/relationships/hyperlink" Target="https://www.geeksforgeeks.org/machine-learning/introduction-convolution-neural-network/" TargetMode="External"/><Relationship Id="rId9" Type="http://schemas.openxmlformats.org/officeDocument/2006/relationships/hyperlink" Target="https://www.geeksforgeeks.org/deep-learning/convolutional-neural-network-cnn-in-machine-learning/" TargetMode="External"/><Relationship Id="rId5" Type="http://schemas.openxmlformats.org/officeDocument/2006/relationships/hyperlink" Target="https://www.geeksforgeeks.org/machine-learning/activation-functions-neural-networks/" TargetMode="External"/><Relationship Id="rId6" Type="http://schemas.openxmlformats.org/officeDocument/2006/relationships/hyperlink" Target="https://pyimagesearch.com/2021/05/14/convolutional-neural-networks-cnns-and-layer-types/" TargetMode="External"/><Relationship Id="rId7" Type="http://schemas.openxmlformats.org/officeDocument/2006/relationships/hyperlink" Target="https://www.geeksforgeeks.org/computer-vision/backpropagation-in-convolutional-neural-networks/" TargetMode="External"/><Relationship Id="rId8" Type="http://schemas.openxmlformats.org/officeDocument/2006/relationships/hyperlink" Target="https://www.geeksforgeeks.org/deep-learning/residual-networks-resnet-deep-learning/" TargetMode="External"/></Relationships>
</file>

<file path=ppt/slides/_rels/slide26.xml.rels><?xml version="1.0" encoding="UTF-8" standalone="yes"?><Relationships xmlns="http://schemas.openxmlformats.org/package/2006/relationships"><Relationship Id="rId1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Relationship Id="rId4" Type="http://schemas.openxmlformats.org/officeDocument/2006/relationships/hyperlink" Target="https://arxiv.org/abs/1406.4729" TargetMode="External"/><Relationship Id="rId9" Type="http://schemas.openxmlformats.org/officeDocument/2006/relationships/hyperlink" Target="https://arxiv.org/abs/2005.12872" TargetMode="External"/><Relationship Id="rId5" Type="http://schemas.openxmlformats.org/officeDocument/2006/relationships/hyperlink" Target="https://www.codecademy.com/article/transformer-architecture-self-attention-mechanism" TargetMode="External"/><Relationship Id="rId6" Type="http://schemas.openxmlformats.org/officeDocument/2006/relationships/hyperlink" Target="https://www.geeksforgeeks.org/deep-learning/vision-transformer-vit-architecture/" TargetMode="External"/><Relationship Id="rId7" Type="http://schemas.openxmlformats.org/officeDocument/2006/relationships/hyperlink" Target="https://www.v7labs.com/blog/vision-transformer-guide" TargetMode="External"/><Relationship Id="rId8" Type="http://schemas.openxmlformats.org/officeDocument/2006/relationships/hyperlink" Target="https://www.codecademy.com/article/vision-transformers-working-architecture-explaine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4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4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2027" l="0" r="0" t="0"/>
          <a:stretch/>
        </p:blipFill>
        <p:spPr>
          <a:xfrm>
            <a:off x="-1" y="618675"/>
            <a:ext cx="9144003" cy="39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8575" y="1264900"/>
            <a:ext cx="2906850" cy="11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6">
            <a:alphaModFix/>
          </a:blip>
          <a:srcRect b="0" l="0" r="70485" t="0"/>
          <a:stretch/>
        </p:blipFill>
        <p:spPr>
          <a:xfrm>
            <a:off x="2929975" y="2935150"/>
            <a:ext cx="943701" cy="128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7">
            <a:alphaModFix/>
          </a:blip>
          <a:srcRect b="0" l="29002" r="0" t="0"/>
          <a:stretch/>
        </p:blipFill>
        <p:spPr>
          <a:xfrm>
            <a:off x="3873675" y="2935150"/>
            <a:ext cx="2270074" cy="12820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idx="4294967295"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3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Computer Vision WOrkshop</a:t>
            </a:r>
            <a:endParaRPr sz="43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Classification Loss functions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0" name="Google Shape;140;p22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Used when the output is a category.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Encourages the model to assign high probability to the true class.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7450" y="2571750"/>
            <a:ext cx="4614851" cy="18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465950"/>
            <a:ext cx="3774846" cy="145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161475"/>
            <a:ext cx="3774851" cy="120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5" name="Google Shape;145;p22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Regression/Localization  Common </a:t>
            </a: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Loss functions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1" name="Google Shape;151;p23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MSE: for continuous targets (regression)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L1 / Smooth L1: common for bounding boxes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IoU-style losses: used in detection/segmentation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721353"/>
            <a:ext cx="4145801" cy="2091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9" y="2721362"/>
            <a:ext cx="4309773" cy="109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 rotWithShape="1">
          <a:blip r:embed="rId5">
            <a:alphaModFix/>
          </a:blip>
          <a:srcRect b="53165" l="0" r="0" t="0"/>
          <a:stretch/>
        </p:blipFill>
        <p:spPr>
          <a:xfrm>
            <a:off x="4572000" y="4001150"/>
            <a:ext cx="3717301" cy="787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23"/>
          <p:cNvCxnSpPr/>
          <p:nvPr/>
        </p:nvCxnSpPr>
        <p:spPr>
          <a:xfrm>
            <a:off x="311700" y="1028525"/>
            <a:ext cx="7522200" cy="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Backpropagation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" name="Google Shape;162;p24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75" y="1844198"/>
            <a:ext cx="4444136" cy="234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1375" y="1844200"/>
            <a:ext cx="4361862" cy="23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24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Weight Updates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2" name="Google Shape;172;p25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6100" y="1804263"/>
            <a:ext cx="4904950" cy="24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346" y="1804273"/>
            <a:ext cx="3802704" cy="24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p25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6"/>
          <p:cNvPicPr preferRelativeResize="0"/>
          <p:nvPr/>
        </p:nvPicPr>
        <p:blipFill rotWithShape="1">
          <a:blip r:embed="rId3">
            <a:alphaModFix/>
          </a:blip>
          <a:srcRect b="22027" l="0" r="0" t="0"/>
          <a:stretch/>
        </p:blipFill>
        <p:spPr>
          <a:xfrm>
            <a:off x="-1" y="618675"/>
            <a:ext cx="9144003" cy="39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Optimization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83" name="Google Shape;183;p26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Stochastic Gradient Descent(SGD)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Mini Batch Gradient Descent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SGD with </a:t>
            </a: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Momentum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More Advanced Optimizers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AdaGrad            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RMSProp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Adam</a:t>
            </a:r>
            <a:endParaRPr b="1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" name="Google Shape;185;p26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6" name="Google Shape;18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715238"/>
            <a:ext cx="3289354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1997" y="3287925"/>
            <a:ext cx="3289350" cy="486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81825" y="3774725"/>
            <a:ext cx="2373275" cy="39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7"/>
          <p:cNvPicPr preferRelativeResize="0"/>
          <p:nvPr/>
        </p:nvPicPr>
        <p:blipFill rotWithShape="1">
          <a:blip r:embed="rId3">
            <a:alphaModFix/>
          </a:blip>
          <a:srcRect b="22027" l="0" r="0" t="0"/>
          <a:stretch/>
        </p:blipFill>
        <p:spPr>
          <a:xfrm>
            <a:off x="-1" y="618675"/>
            <a:ext cx="9144003" cy="39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Vision transformers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95" name="Google Shape;195;p27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is a ViT?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 ViT applies Transformer encoders to images by turning images into a sequence of patch tokens.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Self-attention lets every patch interact with every other patch.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Where is it used?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Image classification at scale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Tasks needing global context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Vision-language and foundation models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Detection and segmentation (often as a backbone)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p27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How do vision transformers work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03" name="Google Shape;20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1223" y="1238575"/>
            <a:ext cx="6141550" cy="346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5" name="Google Shape;205;p28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ViT Architecture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11" name="Google Shape;2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462" y="1284601"/>
            <a:ext cx="6723077" cy="342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29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0"/>
          <p:cNvPicPr preferRelativeResize="0"/>
          <p:nvPr/>
        </p:nvPicPr>
        <p:blipFill rotWithShape="1">
          <a:blip r:embed="rId3">
            <a:alphaModFix/>
          </a:blip>
          <a:srcRect b="22027" l="0" r="0" t="0"/>
          <a:stretch/>
        </p:blipFill>
        <p:spPr>
          <a:xfrm>
            <a:off x="0" y="983774"/>
            <a:ext cx="9180134" cy="392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0"/>
          <p:cNvSpPr txBox="1"/>
          <p:nvPr>
            <p:ph type="ctr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Attention MechanisM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20" name="Google Shape;22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1249" y="3171100"/>
            <a:ext cx="3061499" cy="173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0"/>
          <p:cNvSpPr txBox="1"/>
          <p:nvPr>
            <p:ph idx="1" type="subTitle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entury Gothic"/>
              <a:buNone/>
            </a:pPr>
            <a:r>
              <a:rPr b="1" lang="en" sz="15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Query (Q): The query vector represents what the current token is looking for in other tokens.</a:t>
            </a:r>
            <a:endParaRPr b="1" sz="15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entury Gothic"/>
              <a:buNone/>
            </a:pPr>
            <a:r>
              <a:rPr b="1" lang="en" sz="15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Key (K): The key vector represents what features a token offers so other tokens can decide how relevant it is to their queries.</a:t>
            </a:r>
            <a:endParaRPr b="1" sz="15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b="1" lang="en" sz="15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Value (V): The value vector contains the actual information that gets passed along once a token is selected </a:t>
            </a:r>
            <a:r>
              <a:rPr b="1" lang="en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 relevant.</a:t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2" name="Google Shape;22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3" name="Google Shape;223;p30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ViT vs CNN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aphicFrame>
        <p:nvGraphicFramePr>
          <p:cNvPr id="229" name="Google Shape;229;p31"/>
          <p:cNvGraphicFramePr/>
          <p:nvPr/>
        </p:nvGraphicFramePr>
        <p:xfrm>
          <a:off x="952500" y="115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{2C28ECED-60F7-4814-A867-FA892A56E916}</a:tableStyleId>
              </a:tblPr>
              <a:tblGrid>
                <a:gridCol w="2413000"/>
                <a:gridCol w="2413000"/>
                <a:gridCol w="2413000"/>
              </a:tblGrid>
              <a:tr h="61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Pros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Cons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CNN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•High accuracy with strong local structure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•Efficient on GPUs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•Robust to small noise/variations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•Great as feature backbones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•Global context can be harder to capture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•Often needs task-specific heuristics in detection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•Can be hard to interpret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Vit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•Captures global context (long-range deps)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•Scales well with large data + model size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•Parallel computation on tokens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•Strong learned representations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•Data-hungry vs CNNs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•Attention cost grows ~ O(N²) with #patches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•Weaker built-in local bias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•Sensitive to patch size / hyperparams</a:t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pic>
        <p:nvPicPr>
          <p:cNvPr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22027" l="0" r="0" t="0"/>
          <a:stretch/>
        </p:blipFill>
        <p:spPr>
          <a:xfrm>
            <a:off x="-1" y="618675"/>
            <a:ext cx="9144003" cy="39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3274" y="4188175"/>
            <a:ext cx="854705" cy="8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is a CNN?</a:t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 CNN is a neural network designed for images.</a:t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 uses convolution layers that exploit spatial locality (nearby pixels relate).</a:t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is it used for?</a:t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Image classification</a:t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Object detection + localization</a:t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Segmentation (semantic/instance)</a:t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Video analysis (tracking, events)</a:t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Medical + industrial inspection</a:t>
            </a:r>
            <a:endParaRPr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68" name="Google Shape;68;p14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CNN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775425" y="689950"/>
            <a:ext cx="790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Hybrid Models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6" name="Google Shape;236;p32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Combing ViTs and CNNs gives the best results for more complex tasks!</a:t>
            </a:r>
            <a:endParaRPr b="1" sz="17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Detection Transformer Architecture:</a:t>
            </a:r>
            <a:endParaRPr b="1" sz="17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7" name="Google Shape;23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32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9" name="Google Shape;23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178854"/>
            <a:ext cx="8520600" cy="2267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Complex </a:t>
            </a: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Models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45" name="Google Shape;24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33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7" name="Google Shape;24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9713" y="1028526"/>
            <a:ext cx="3784586" cy="3962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ResNet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4" name="Google Shape;254;p34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5" name="Google Shape;25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6699" y="1887957"/>
            <a:ext cx="4233901" cy="2081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583" y="1899800"/>
            <a:ext cx="4496125" cy="194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Spatial Pyramid Pooling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62" name="Google Shape;26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35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4" name="Google Shape;26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7050" y="1180925"/>
            <a:ext cx="5109908" cy="381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6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Feature Pyramid Network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270" name="Google Shape;2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1" name="Google Shape;271;p36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2" name="Google Shape;27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0" y="1165300"/>
            <a:ext cx="762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37"/>
          <p:cNvPicPr preferRelativeResize="0"/>
          <p:nvPr/>
        </p:nvPicPr>
        <p:blipFill rotWithShape="1">
          <a:blip r:embed="rId3">
            <a:alphaModFix/>
          </a:blip>
          <a:srcRect b="22027" l="0" r="0" t="0"/>
          <a:stretch/>
        </p:blipFill>
        <p:spPr>
          <a:xfrm>
            <a:off x="0" y="983774"/>
            <a:ext cx="9144003" cy="3906164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Work CIted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79" name="Google Shape;279;p37"/>
          <p:cNvSpPr txBox="1"/>
          <p:nvPr>
            <p:ph idx="4294967295" type="body"/>
          </p:nvPr>
        </p:nvSpPr>
        <p:spPr>
          <a:xfrm>
            <a:off x="311700" y="1017725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GeeksforGeeks.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Introduction to Convolutional Neural Networks (CNNs).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https://www.geeksforgeeks.org/machine-learning/introduction-convolution-neural-network/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GeeksforGeeks.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Activation Functions in Neural Networks.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https://www.geeksforgeeks.org/machine-learning/activation-functions-neural-networks/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Rosebrock, A.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Convolutional Neural Networks (CNNs) and Layer Types.</a:t>
            </a: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PyImageSearch, 2021.</a:t>
            </a:r>
            <a:b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https://pyimagesearch.com/2021/05/14/convolutional-neural-networks-cnns-and-layer-types/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GeeksforGeeks.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Backpropagation in Convolutional Neural Networks.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https://www.geeksforgeeks.org/computer-vision/backpropagation-in-convolutional-neural-networks/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GeeksforGeeks.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Residual Networks (ResNet) in Deep Learning.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https://www.geeksforgeeks.org/deep-learning/residual-networks-resnet-deep-learning/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GeeksforGeeks.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Convolutional Neural Network (CNN) in Machine Learning.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https://www.geeksforgeeks.org/deep-learning/convolutional-neural-network-cnn-in-machine-learning/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GeeksforGeeks.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Optimization Rules in Deep Neural Networks.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https://www.geeksforgeeks.org/deep-learning/optimization-rule-in-deep-neural-networks/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Anonymous Authors.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[ArXiv Preprint]</a:t>
            </a: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arXiv:2408.15857, 2024.</a:t>
            </a:r>
            <a:b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https://arxiv.org/html/2408.15857v1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GeeksforGeeks.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Feature Pyramid Network (FPN).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https://www.geeksforgeeks.org/computer-vision/feature-pyramid-network-fpn/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 u="sng">
              <a:solidFill>
                <a:schemeClr val="hlink"/>
              </a:solidFill>
            </a:endParaRPr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0" name="Google Shape;280;p3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1" name="Google Shape;281;p37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8"/>
          <p:cNvPicPr preferRelativeResize="0"/>
          <p:nvPr/>
        </p:nvPicPr>
        <p:blipFill rotWithShape="1">
          <a:blip r:embed="rId3">
            <a:alphaModFix/>
          </a:blip>
          <a:srcRect b="22027" l="0" r="0" t="0"/>
          <a:stretch/>
        </p:blipFill>
        <p:spPr>
          <a:xfrm>
            <a:off x="0" y="983774"/>
            <a:ext cx="9144003" cy="3906164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Work CIted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8" name="Google Shape;288;p38"/>
          <p:cNvSpPr txBox="1"/>
          <p:nvPr>
            <p:ph idx="4294967295" type="body"/>
          </p:nvPr>
        </p:nvSpPr>
        <p:spPr>
          <a:xfrm>
            <a:off x="311700" y="1017725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Simonyan, K., &amp; Zisserman, A.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Very Deep Convolutional Networks for Large-Scale Image Recognition.</a:t>
            </a: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arXiv:1406.4729, 2014.</a:t>
            </a:r>
            <a:b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https://arxiv.org/abs/1406.4729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Codecademy.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Transformer Architecture: Self-Attention Mechanism.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https://www.codecademy.com/article/transformer-architecture-self-attention-mechanism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GeeksforGeeks.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Vision Transformer (ViT) Architecture.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https://www.geeksforgeeks.org/deep-learning/vision-transformer-vit-architecture/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V7 Labs.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Vision Transformers: A Practical Guide.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https://www.v7labs.com/blog/vision-transformer-guide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Codecademy.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Vision Transformers: Working and Architecture Explained.</a:t>
            </a:r>
            <a:b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https://www.codecademy.com/article/vision-transformers-working-architecture-explained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entury Gothic"/>
              <a:buChar char="●"/>
            </a:pP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Carion, N., et al. </a:t>
            </a:r>
            <a:r>
              <a:rPr b="1" i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End-to-End Object Detection with Transformers (DETR).</a:t>
            </a:r>
            <a: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arXiv:2005.12872, 2020.</a:t>
            </a:r>
            <a:br>
              <a:rPr b="1" lang="en" sz="11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" sz="1100" u="sng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https://arxiv.org/abs/2005.12872</a:t>
            </a:r>
            <a:endParaRPr b="1" sz="1100" u="sng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9" name="Google Shape;289;p3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0" name="Google Shape;290;p38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How do CNNS  it work?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FFCE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9775" y="1337623"/>
            <a:ext cx="6884450" cy="2956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Google Shape;79;p15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CNN Architecture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FFCE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9204" y="1180791"/>
            <a:ext cx="6805600" cy="33496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6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Convolutional</a:t>
            </a: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 layers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FFCE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7863" y="2218725"/>
            <a:ext cx="3861641" cy="145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493" y="1456875"/>
            <a:ext cx="4353192" cy="2981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7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22027" l="0" r="0" t="0"/>
          <a:stretch/>
        </p:blipFill>
        <p:spPr>
          <a:xfrm>
            <a:off x="-1" y="618675"/>
            <a:ext cx="9144003" cy="39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Batchnorm + Activation  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does batchNorm do and why?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Normalizes activations per mini-batch → more stable training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Often allows larger learning rates and faster convergence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Uses running mean/variance at inference time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</a:t>
            </a: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hat does activation do and why?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Activation adds nonlinearity so the model can learn complex patterns.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ReLU is the most common: it keeps positive signals and zeros out negatives.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107" name="Google Shape;107;p18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 rotWithShape="1">
          <a:blip r:embed="rId3">
            <a:alphaModFix/>
          </a:blip>
          <a:srcRect b="22027" l="0" r="0" t="0"/>
          <a:stretch/>
        </p:blipFill>
        <p:spPr>
          <a:xfrm>
            <a:off x="-1" y="618675"/>
            <a:ext cx="9144003" cy="39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Pooling </a:t>
            </a: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+ Dropout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does pooling do and why?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Pooling reduces H×W while keeping the strongest features (max pool) or average context (avg pool).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Usually we do max pool between layers and average pool near the end for smooth results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Many modern CNNs downsize using just convolutional layers but with larger strides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does drop out do and why?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Dropout randomly “turns off” neurons during training to reduce overfitting.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</a:pPr>
            <a:r>
              <a:rPr b="1" lang="en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 forces the network to learn redundant, robust features.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FFCE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116" name="Google Shape;116;p19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Pooling Animation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FFCE1A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4" name="Google Shape;124;p20" title="1_fXxDBsJ96FKEtMOa9vNgjA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6812" y="1427950"/>
            <a:ext cx="4330376" cy="328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5" name="Google Shape;125;p20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How do cnns learn?</a:t>
            </a:r>
            <a:endParaRPr sz="3020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1" name="Google Shape;131;p21"/>
          <p:cNvSpPr txBox="1"/>
          <p:nvPr>
            <p:ph idx="4294967295" type="body"/>
          </p:nvPr>
        </p:nvSpPr>
        <p:spPr>
          <a:xfrm>
            <a:off x="311700" y="1180800"/>
            <a:ext cx="8520600" cy="14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675" y="1180805"/>
            <a:ext cx="7396648" cy="33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9299" y="4293900"/>
            <a:ext cx="854705" cy="84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" name="Google Shape;134;p21"/>
          <p:cNvCxnSpPr/>
          <p:nvPr/>
        </p:nvCxnSpPr>
        <p:spPr>
          <a:xfrm flipH="1" rot="10800000">
            <a:off x="311700" y="1017725"/>
            <a:ext cx="4233900" cy="10800"/>
          </a:xfrm>
          <a:prstGeom prst="straightConnector1">
            <a:avLst/>
          </a:prstGeom>
          <a:noFill/>
          <a:ln cap="flat" cmpd="sng" w="76200">
            <a:solidFill>
              <a:srgbClr val="FFCE1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